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738" y="4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2976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4D14BF-8A46-44AB-8172-E8C5C1C48EA6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031D3FC-0EA6-4A11-A581-40B77F43A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103"/>
            </a:avLst>
          </a:prstGeom>
          <a:blipFill>
            <a:blip r:embed="rId14" cstate="print">
              <a:lum bright="-10000" contrast="-10000"/>
            </a:blip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 descr="0_cdb98_86af7cf5_XL.png"/>
          <p:cNvPicPr>
            <a:picLocks noChangeAspect="1"/>
          </p:cNvPicPr>
          <p:nvPr userDrawn="1"/>
        </p:nvPicPr>
        <p:blipFill>
          <a:blip r:embed="rId15" cstate="print">
            <a:lum bright="70000" contrast="-70000"/>
          </a:blip>
          <a:stretch>
            <a:fillRect/>
          </a:stretch>
        </p:blipFill>
        <p:spPr>
          <a:xfrm>
            <a:off x="755577" y="681540"/>
            <a:ext cx="7673651" cy="38344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940152" y="1354581"/>
            <a:ext cx="288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мотивации – формирование у детей устойчивого интереса к предмету, развитие коммуникативных и творческих способностей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7534"/>
            <a:ext cx="8099882" cy="3816424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glow rad="127000">
              <a:schemeClr val="accent1">
                <a:alpha val="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1691680" y="3579862"/>
            <a:ext cx="595020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AMONG US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195487"/>
            <a:ext cx="8229600" cy="216024"/>
          </a:xfrm>
        </p:spPr>
        <p:txBody>
          <a:bodyPr>
            <a:normAutofit fontScale="90000"/>
          </a:bodyPr>
          <a:lstStyle/>
          <a:p>
            <a:pPr algn="l"/>
            <a:r>
              <a:rPr lang="ru-RU" sz="1200" b="1" dirty="0" smtClean="0"/>
              <a:t>ХАРАКТЕРИСТИКА ЭТАПОВ УРОКА</a:t>
            </a:r>
            <a:endParaRPr lang="ru-RU" sz="1200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172450"/>
              </p:ext>
            </p:extLst>
          </p:nvPr>
        </p:nvGraphicFramePr>
        <p:xfrm>
          <a:off x="1043608" y="483518"/>
          <a:ext cx="6984776" cy="4359057"/>
        </p:xfrm>
        <a:graphic>
          <a:graphicData uri="http://schemas.openxmlformats.org/drawingml/2006/table">
            <a:tbl>
              <a:tblPr firstRow="1" firstCol="1" bandRow="1"/>
              <a:tblGrid>
                <a:gridCol w="894731"/>
                <a:gridCol w="576605"/>
                <a:gridCol w="1281093"/>
                <a:gridCol w="2562183"/>
                <a:gridCol w="1670164"/>
              </a:tblGrid>
              <a:tr h="235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 урока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 урок)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Время, мин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Деятельность учителя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Деятельность учеников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46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Организационный момент.  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Приветствие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1-4 мин.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Настроить обучающихся на урок.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 обучающихся к работе на уроке.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Приветствует учащихся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Hello! I'm glad to see you! Sit down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please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отсутствующих на уроке: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Who is absent today?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What day is it today?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Приветствуют учителя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Hello, teacher, we're glad to see you too!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Занимают рабочие места. Отвечают на вопросы учителя. Настраиваются на плодотворную работу.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03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Введение 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нового 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материала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мин.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Настроить и мотивировать учащихся на дальнейшую работу по данной теме. </a:t>
                      </a: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Активизировать у обучающихся творческой деятельности.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Задает вводные вопросы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Are you interested in art? What art in particular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Включает презентацию и предлагает учащимся выполнить перевод идиоматических выражений, названий художественных фильмов, четверостиший.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Отвечают на вопросы, смотрят презентацию, выполняют задание.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Ведут дискуссию, соревнуются друг с другом на выполнение лучшего перевода.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03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Основной этап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мин.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Активизировать ранее пройденный материал.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Развивать умения публичного выступления.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Просит учащихся назвать основные направления современного искусства, наиболее востребованные и популярные виды деятельности. Подводит учащихся к представлению своих проектов</a:t>
                      </a:r>
                      <a:r>
                        <a:rPr lang="en-US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 you say what contemporary art is the most popular now?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Now, you are welcome with your presentations. 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Активизируют свои знания, перечисляют известные им направления в современном искусстве. Представляют свои работы.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8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Рефлексия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мин.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Систематизация полученного опыта, сравнение и анализ своих успехов с успехами других учеников.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Организует рефлексию, побуждает высказать мнение о решении проблем, организует оценивание деятельности на уроке.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Was the lesson interesting or boring? What exercises did you like?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отвечают на вопросы учителя и оценивают свою работу и работу одноклассников на уроке.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2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Домашнее 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задание		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мин.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Организовать обсуждение и запись домашнего задания.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Озвучивает домашнее задание на следующий урок.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Now, write down your home task, please.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Записывают домашнее задание.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04" marR="271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575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95486"/>
            <a:ext cx="59590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IDIOMATIC ENGLISH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1118816"/>
            <a:ext cx="7838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ИДИОМА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лингвистически устойчивый оборот речи, значение которого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определяется значением входящих в его состав слов.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63189"/>
            <a:ext cx="4178253" cy="285978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14" y="1863189"/>
            <a:ext cx="4131829" cy="2859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51520" y="195486"/>
            <a:ext cx="8597818" cy="79208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COLOUR IDIOMS</a:t>
            </a:r>
            <a:endParaRPr lang="ru-RU" sz="4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611" y="1068302"/>
            <a:ext cx="212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 WITH COLD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5489" y="1060915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BROWN BREAD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80701" y="1067554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BLACK HUMOUR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1356906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BLACK LOOK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86545" y="1361932"/>
            <a:ext cx="2345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BLACK AS COAL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49469" y="1351934"/>
            <a:ext cx="2800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RED AS A BEETROOT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04080" y="1054276"/>
            <a:ext cx="3063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RED RAG TO THE BULL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1021" y="2102719"/>
            <a:ext cx="256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TO BE GREEN WITH ENVY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58845" y="2365756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TO HAVE GREEN FINGERS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5211" y="2365756"/>
            <a:ext cx="2401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ONCE IN A BLUE MOON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87018" y="2094636"/>
            <a:ext cx="1859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OUT OF THE BLUE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36439" y="2084430"/>
            <a:ext cx="155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TO BE YELLOW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31958" y="1344985"/>
            <a:ext cx="607305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 WHITE AS SNOW</a:t>
            </a:r>
            <a:endParaRPr lang="ru-RU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723006" y="2365756"/>
            <a:ext cx="28975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Times New Roman" panose="02020603050405020304" pitchFamily="18" charset="0"/>
              </a:rPr>
              <a:t>TO SHOW A WHITE FEATHER</a:t>
            </a:r>
            <a:endParaRPr lang="ru-RU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2255199" y="1729675"/>
            <a:ext cx="3869349" cy="3811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translate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58837"/>
            <a:ext cx="4232150" cy="114705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430" y="3939902"/>
            <a:ext cx="4381694" cy="93713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31021" y="2856966"/>
            <a:ext cx="8270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USE: </a:t>
            </a:r>
            <a:r>
              <a:rPr lang="en-US" sz="2800" b="1" dirty="0" smtClean="0">
                <a:solidFill>
                  <a:srgbClr val="00B0F0"/>
                </a:solidFill>
              </a:rPr>
              <a:t>BLUE </a:t>
            </a:r>
            <a:r>
              <a:rPr lang="en-US" sz="2800" b="1" dirty="0" smtClean="0">
                <a:solidFill>
                  <a:srgbClr val="00B050"/>
                </a:solidFill>
              </a:rPr>
              <a:t>GREEN </a:t>
            </a:r>
            <a:r>
              <a:rPr lang="en-US" sz="2800" b="1" dirty="0" smtClean="0"/>
              <a:t>BLACK 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BROWN </a:t>
            </a:r>
            <a:r>
              <a:rPr lang="en-US" sz="2800" b="1" dirty="0" smtClean="0">
                <a:solidFill>
                  <a:srgbClr val="FF0000"/>
                </a:solidFill>
              </a:rPr>
              <a:t>RED </a:t>
            </a:r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WHITE </a:t>
            </a:r>
            <a:r>
              <a:rPr lang="en-US" sz="2800" b="1" dirty="0" smtClean="0">
                <a:solidFill>
                  <a:srgbClr val="FFFF00"/>
                </a:solidFill>
              </a:rPr>
              <a:t>YELLOW</a:t>
            </a:r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558"/>
            <a:ext cx="1609935" cy="2376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160114"/>
            <a:ext cx="2381250" cy="2771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39144"/>
            <a:ext cx="2286000" cy="3225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959" y="823169"/>
            <a:ext cx="2019300" cy="31337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873236"/>
            <a:ext cx="2007590" cy="3083658"/>
          </a:xfrm>
          <a:prstGeom prst="rect">
            <a:avLst/>
          </a:prstGeom>
        </p:spPr>
      </p:pic>
      <p:sp>
        <p:nvSpPr>
          <p:cNvPr id="11" name="Заголовок 2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8572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TRANSLATE THE NAMES OF THE FILMS</a:t>
            </a:r>
            <a:endParaRPr lang="ru-RU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3237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TRANSLATE THE NAMES OF THE FILMS</a:t>
            </a:r>
            <a:endParaRPr lang="ru-RU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7574"/>
            <a:ext cx="1516473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571750"/>
            <a:ext cx="1714500" cy="228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199916"/>
            <a:ext cx="2237234" cy="26578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102" y="939509"/>
            <a:ext cx="1715624" cy="24078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760" y="915518"/>
            <a:ext cx="1697252" cy="243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3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5156" y="123478"/>
            <a:ext cx="73453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TRANSLATE THE 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</a:t>
            </a:r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HYMES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1589"/>
            <a:ext cx="3528392" cy="33943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828" y="1767006"/>
            <a:ext cx="4009875" cy="276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48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5156" y="123478"/>
            <a:ext cx="73453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TRANSLATE THE 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</a:t>
            </a:r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HYMES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03598"/>
            <a:ext cx="3592915" cy="345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33144"/>
            <a:ext cx="3507854" cy="35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95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23478"/>
            <a:ext cx="83529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ANSWER THE QUESTIONS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059582"/>
            <a:ext cx="88569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What is art? Are you interested in art? What art in particular?</a:t>
            </a:r>
          </a:p>
          <a:p>
            <a:r>
              <a:rPr lang="en-US" dirty="0" smtClean="0"/>
              <a:t>2. Do </a:t>
            </a:r>
            <a:r>
              <a:rPr lang="en-US" dirty="0"/>
              <a:t>you like modern </a:t>
            </a:r>
            <a:r>
              <a:rPr lang="en-US" dirty="0" smtClean="0"/>
              <a:t>art / paintings / sketching?</a:t>
            </a:r>
          </a:p>
          <a:p>
            <a:r>
              <a:rPr lang="en-US" dirty="0"/>
              <a:t>3</a:t>
            </a:r>
            <a:r>
              <a:rPr lang="en-US" dirty="0" smtClean="0"/>
              <a:t>. Do </a:t>
            </a:r>
            <a:r>
              <a:rPr lang="en-US" dirty="0"/>
              <a:t>you think music and dancing are forms of art?</a:t>
            </a:r>
          </a:p>
          <a:p>
            <a:r>
              <a:rPr lang="en-US" dirty="0"/>
              <a:t>4</a:t>
            </a:r>
            <a:r>
              <a:rPr lang="en-US" dirty="0" smtClean="0"/>
              <a:t>. Do </a:t>
            </a:r>
            <a:r>
              <a:rPr lang="en-US" dirty="0"/>
              <a:t>you enjoy taking photographs</a:t>
            </a:r>
            <a:r>
              <a:rPr lang="en-US" dirty="0" smtClean="0"/>
              <a:t>? What </a:t>
            </a:r>
            <a:r>
              <a:rPr lang="en-US" dirty="0"/>
              <a:t>things do you like to photograph</a:t>
            </a:r>
            <a:r>
              <a:rPr lang="en-US" dirty="0" smtClean="0"/>
              <a:t>? Do </a:t>
            </a:r>
            <a:r>
              <a:rPr lang="en-US" dirty="0"/>
              <a:t>you consider photography an art form?</a:t>
            </a:r>
          </a:p>
          <a:p>
            <a:r>
              <a:rPr lang="en-US" dirty="0" smtClean="0"/>
              <a:t>5. </a:t>
            </a:r>
            <a:r>
              <a:rPr lang="en-US" dirty="0"/>
              <a:t>Do you agree with this statement? Graffiti is a form of art; a form of expressing one's mind.</a:t>
            </a:r>
          </a:p>
          <a:p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dirty="0"/>
              <a:t>In your opinion, is design an important part of culture? Can you tell me the name of a fashion designer you know? Is design a great importance in your daily life?</a:t>
            </a:r>
          </a:p>
          <a:p>
            <a:r>
              <a:rPr lang="en-US" dirty="0"/>
              <a:t>7</a:t>
            </a:r>
            <a:r>
              <a:rPr lang="en-US" dirty="0" smtClean="0"/>
              <a:t>. </a:t>
            </a:r>
            <a:r>
              <a:rPr lang="en-US" dirty="0"/>
              <a:t>Have you ever seen performance art? Are movies a form of art? </a:t>
            </a:r>
          </a:p>
          <a:p>
            <a:r>
              <a:rPr lang="en-US" dirty="0" smtClean="0"/>
              <a:t>8. Does </a:t>
            </a:r>
            <a:r>
              <a:rPr lang="en-US" dirty="0"/>
              <a:t>art imitate life?</a:t>
            </a:r>
          </a:p>
          <a:p>
            <a:r>
              <a:rPr lang="en-US" dirty="0" smtClean="0"/>
              <a:t>9. </a:t>
            </a:r>
            <a:r>
              <a:rPr lang="en-US" dirty="0"/>
              <a:t>Do you visit museums when you go to another city? Have you ever been to a famous art museum or an exhibition? Do you know any art galleries? </a:t>
            </a:r>
          </a:p>
          <a:p>
            <a:r>
              <a:rPr lang="en-US" dirty="0" smtClean="0"/>
              <a:t>10. </a:t>
            </a:r>
            <a:r>
              <a:rPr lang="en-US" dirty="0"/>
              <a:t>Have you ever participated in any art competitions</a:t>
            </a:r>
            <a:r>
              <a:rPr lang="en-US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4779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5978"/>
            <a:ext cx="8784976" cy="4742036"/>
          </a:xfrm>
        </p:spPr>
        <p:txBody>
          <a:bodyPr>
            <a:normAutofit fontScale="90000"/>
          </a:bodyPr>
          <a:lstStyle/>
          <a:p>
            <a:pPr algn="l"/>
            <a:r>
              <a:rPr lang="ru-RU" sz="1300" b="1" dirty="0" smtClean="0"/>
              <a:t>ТЕХНОЛОГИЧЕСКАЯ КАРТА УРОКА</a:t>
            </a:r>
            <a:br>
              <a:rPr lang="ru-RU" sz="1300" b="1" dirty="0" smtClean="0"/>
            </a:br>
            <a:r>
              <a:rPr lang="ru-RU" sz="1100" b="1" dirty="0" smtClean="0"/>
              <a:t>Ф.И.О</a:t>
            </a:r>
            <a:r>
              <a:rPr lang="ru-RU" sz="1100" b="1" dirty="0"/>
              <a:t>.</a:t>
            </a:r>
            <a:r>
              <a:rPr lang="ru-RU" sz="1100" dirty="0"/>
              <a:t> учителя: Савельева Ольга Юрьевна</a:t>
            </a:r>
            <a:br>
              <a:rPr lang="ru-RU" sz="1100" dirty="0"/>
            </a:br>
            <a:r>
              <a:rPr lang="ru-RU" sz="1100" b="1" dirty="0"/>
              <a:t>Класс:</a:t>
            </a:r>
            <a:r>
              <a:rPr lang="ru-RU" sz="1100" dirty="0"/>
              <a:t> 11 </a:t>
            </a:r>
            <a:r>
              <a:rPr lang="ru-RU" sz="1100" b="1" dirty="0" smtClean="0"/>
              <a:t>Предмет</a:t>
            </a:r>
            <a:r>
              <a:rPr lang="ru-RU" sz="1100" b="1" dirty="0"/>
              <a:t>:</a:t>
            </a:r>
            <a:r>
              <a:rPr lang="ru-RU" sz="1100" dirty="0"/>
              <a:t> английский язык 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b="1" dirty="0" smtClean="0"/>
              <a:t>Оборудование </a:t>
            </a:r>
            <a:r>
              <a:rPr lang="ru-RU" sz="1100" b="1" dirty="0"/>
              <a:t>к уроку:</a:t>
            </a:r>
            <a:r>
              <a:rPr lang="ru-RU" sz="1100" dirty="0"/>
              <a:t> УМК Английский язык (</a:t>
            </a:r>
            <a:r>
              <a:rPr lang="en-US" sz="1100" dirty="0"/>
              <a:t>Rainbow</a:t>
            </a:r>
            <a:r>
              <a:rPr lang="ru-RU" sz="1100" dirty="0"/>
              <a:t> English) О.В. Афанасьева, И. В. Михеева, К.М. Баранова, 2016г.; листы оценивания (для проведения взаимооценки), презентация, видеопроектор</a:t>
            </a:r>
            <a:br>
              <a:rPr lang="ru-RU" sz="1100" dirty="0"/>
            </a:br>
            <a:r>
              <a:rPr lang="ru-RU" sz="1100" b="1" dirty="0"/>
              <a:t>Тема урока</a:t>
            </a:r>
            <a:r>
              <a:rPr lang="en-US" sz="1100" b="1" dirty="0"/>
              <a:t>:</a:t>
            </a:r>
            <a:r>
              <a:rPr lang="en-US" sz="1100" dirty="0"/>
              <a:t> «Talents among us» </a:t>
            </a:r>
            <a:r>
              <a:rPr lang="ru-RU" sz="1100" dirty="0"/>
              <a:t/>
            </a:r>
            <a:br>
              <a:rPr lang="ru-RU" sz="1100" dirty="0"/>
            </a:br>
            <a:r>
              <a:rPr lang="ru-RU" sz="1100" b="1" dirty="0"/>
              <a:t>Тип урока:</a:t>
            </a:r>
            <a:r>
              <a:rPr lang="ru-RU" sz="1100" dirty="0"/>
              <a:t> комбинированный (говорение, аудирование, чтение) с ведущим речевым видом деятельности – говорение.</a:t>
            </a:r>
            <a:br>
              <a:rPr lang="ru-RU" sz="1100" dirty="0"/>
            </a:br>
            <a:r>
              <a:rPr lang="ru-RU" sz="1100" b="1" dirty="0"/>
              <a:t>Формы работы: </a:t>
            </a:r>
            <a:r>
              <a:rPr lang="ru-RU" sz="1100" dirty="0"/>
              <a:t>индивидуальная, фронтальная, групповая</a:t>
            </a:r>
            <a:br>
              <a:rPr lang="ru-RU" sz="1100" dirty="0"/>
            </a:br>
            <a:r>
              <a:rPr lang="ru-RU" sz="1100" b="1" dirty="0"/>
              <a:t>Цель урока:</a:t>
            </a:r>
            <a:r>
              <a:rPr lang="ru-RU" sz="1100" dirty="0"/>
              <a:t> совершенствование всех видов речевой деятельности, расширение </a:t>
            </a:r>
            <a:r>
              <a:rPr lang="ru-RU" sz="1100" dirty="0" err="1"/>
              <a:t>лингво</a:t>
            </a:r>
            <a:r>
              <a:rPr lang="ru-RU" sz="1100" dirty="0"/>
              <a:t>-страноведческих знаний обучающихся и активизация ранее пройденного материала по теме “</a:t>
            </a:r>
            <a:r>
              <a:rPr lang="en-US" sz="1100" dirty="0"/>
              <a:t>Steps to understanding culture</a:t>
            </a:r>
            <a:r>
              <a:rPr lang="ru-RU" sz="1100" dirty="0"/>
              <a:t>”, умение логически выстраивать монологическую речь, развитие диалогической речи. </a:t>
            </a:r>
            <a:br>
              <a:rPr lang="ru-RU" sz="1100" dirty="0"/>
            </a:br>
            <a:r>
              <a:rPr lang="ru-RU" sz="1300" b="1" dirty="0" smtClean="0"/>
              <a:t>ЗАДАЧИ УРОКА</a:t>
            </a:r>
            <a:r>
              <a:rPr lang="ru-RU" sz="1300" b="1" dirty="0"/>
              <a:t/>
            </a:r>
            <a:br>
              <a:rPr lang="ru-RU" sz="1300" b="1" dirty="0"/>
            </a:br>
            <a:r>
              <a:rPr lang="ru-RU" sz="1100" b="1" dirty="0" smtClean="0"/>
              <a:t>Развивающие</a:t>
            </a:r>
            <a:r>
              <a:rPr lang="ru-RU" sz="1100" b="1" dirty="0"/>
              <a:t>:</a:t>
            </a:r>
            <a:r>
              <a:rPr lang="ru-RU" sz="1100" dirty="0"/>
              <a:t> Развитие языковой догадки, умения находить нужную информацию, анализировать, систематизировать и делать выводы.</a:t>
            </a:r>
            <a:br>
              <a:rPr lang="ru-RU" sz="1100" dirty="0"/>
            </a:br>
            <a:r>
              <a:rPr lang="ru-RU" sz="1100" b="1" dirty="0"/>
              <a:t>Учебные:</a:t>
            </a:r>
            <a:r>
              <a:rPr lang="ru-RU" sz="1100" dirty="0"/>
              <a:t> Практиковать учащихся во всех видах речевой деятельности на иностранном языке (аудировании, говорении, чтении) по теме урока.</a:t>
            </a:r>
            <a:br>
              <a:rPr lang="ru-RU" sz="1100" dirty="0"/>
            </a:br>
            <a:r>
              <a:rPr lang="ru-RU" sz="1100" b="1" dirty="0"/>
              <a:t>Воспитательные:</a:t>
            </a:r>
            <a:r>
              <a:rPr lang="ru-RU" sz="1100" dirty="0"/>
              <a:t> Воспитание уважительного отношения к культурным ценностям страны изучаемого языка; развитие умения работать индивидуально и в группе (паре).</a:t>
            </a:r>
            <a:br>
              <a:rPr lang="ru-RU" sz="1100" dirty="0"/>
            </a:br>
            <a:r>
              <a:rPr lang="ru-RU" sz="1300" b="1" dirty="0" smtClean="0"/>
              <a:t>ПЛАНИРУЕМЫЕ РЕЗУЛЬТАТЫ</a:t>
            </a:r>
            <a:r>
              <a:rPr lang="ru-RU" sz="1100" b="1" dirty="0" smtClean="0"/>
              <a:t/>
            </a:r>
            <a:br>
              <a:rPr lang="ru-RU" sz="1100" b="1" dirty="0" smtClean="0"/>
            </a:br>
            <a:r>
              <a:rPr lang="ru-RU" sz="1100" b="1" dirty="0" smtClean="0"/>
              <a:t>Личностные</a:t>
            </a:r>
            <a:r>
              <a:rPr lang="ru-RU" sz="1100" b="1" dirty="0"/>
              <a:t>:</a:t>
            </a:r>
            <a:r>
              <a:rPr lang="ru-RU" sz="1100" dirty="0"/>
              <a:t/>
            </a:r>
            <a:br>
              <a:rPr lang="ru-RU" sz="1100" dirty="0"/>
            </a:br>
            <a:r>
              <a:rPr lang="ru-RU" sz="1100" b="1" dirty="0"/>
              <a:t>- </a:t>
            </a:r>
            <a:r>
              <a:rPr lang="ru-RU" sz="1100" dirty="0"/>
              <a:t>формирование ответственного отношения к учению, готовности и способности к саморазвитию и самообразованию;</a:t>
            </a:r>
            <a:br>
              <a:rPr lang="ru-RU" sz="1100" dirty="0"/>
            </a:br>
            <a:r>
              <a:rPr lang="ru-RU" sz="1100" dirty="0"/>
              <a:t>- формирование уважительного отношения друг к другу, иному мнению, мировоззрению, иной культуре, языку, традициям другого народа;</a:t>
            </a:r>
            <a:br>
              <a:rPr lang="ru-RU" sz="1100" dirty="0"/>
            </a:br>
            <a:r>
              <a:rPr lang="ru-RU" sz="1100" dirty="0"/>
              <a:t>- формирование мотивации изучения иностранных языков.</a:t>
            </a:r>
            <a:br>
              <a:rPr lang="ru-RU" sz="1100" dirty="0"/>
            </a:br>
            <a:r>
              <a:rPr lang="ru-RU" sz="1100" b="1" dirty="0"/>
              <a:t>Метапредметные:</a:t>
            </a: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/>
              <a:t>Формирование универсальных учебных действий - познавательных, коммуникативных, регулятивных, личностных:</a:t>
            </a:r>
            <a:br>
              <a:rPr lang="ru-RU" sz="1100" dirty="0"/>
            </a:br>
            <a:r>
              <a:rPr lang="ru-RU" sz="1100" dirty="0"/>
              <a:t>- умение самостоятельно ставить и решать новые учебные и познавательные задачи на основе развития познавательных мотивов и интересов;  </a:t>
            </a:r>
            <a:br>
              <a:rPr lang="ru-RU" sz="1100" dirty="0"/>
            </a:br>
            <a:r>
              <a:rPr lang="ru-RU" sz="1100" dirty="0"/>
              <a:t>- умение адекватно оценивать правильность или ошибочность выполнения учебной задачи, ее объективную трудность и собственные возможности ее решения;</a:t>
            </a:r>
            <a:br>
              <a:rPr lang="ru-RU" sz="1100" dirty="0"/>
            </a:br>
            <a:r>
              <a:rPr lang="ru-RU" sz="1100" dirty="0"/>
              <a:t>- умение делать логические выводы, развитие навыков поиска необходимой информации, а также представление ее в форме медиа-контента;</a:t>
            </a:r>
            <a:br>
              <a:rPr lang="ru-RU" sz="1100" dirty="0"/>
            </a:br>
            <a:r>
              <a:rPr lang="ru-RU" sz="1100" dirty="0"/>
              <a:t>- умение организовывать учебное сотрудничество и совместную деятельность с учителем и сверстниками;</a:t>
            </a:r>
            <a:br>
              <a:rPr lang="ru-RU" sz="1100" dirty="0"/>
            </a:br>
            <a:r>
              <a:rPr lang="ru-RU" sz="1100" dirty="0"/>
              <a:t>- умение планировать, выполнять и оценивать свои учебные / коммуникативные действия в соответствии с поставленной задачей.</a:t>
            </a:r>
            <a:br>
              <a:rPr lang="ru-RU" sz="1100" dirty="0"/>
            </a:br>
            <a:r>
              <a:rPr lang="ru-RU" sz="1100" b="1" dirty="0"/>
              <a:t>Предметные:</a:t>
            </a:r>
            <a:r>
              <a:rPr lang="ru-RU" sz="1100" dirty="0"/>
              <a:t/>
            </a:r>
            <a:br>
              <a:rPr lang="ru-RU" sz="1100" dirty="0"/>
            </a:br>
            <a:r>
              <a:rPr lang="ru-RU" sz="1100" b="1" dirty="0"/>
              <a:t>- </a:t>
            </a:r>
            <a:r>
              <a:rPr lang="ru-RU" sz="1100" dirty="0"/>
              <a:t>развитие речевой, языковой, социокультурной, страноведческой, коммуникативной, компенсаторной компетенций;</a:t>
            </a:r>
            <a:br>
              <a:rPr lang="ru-RU" sz="1100" dirty="0"/>
            </a:br>
            <a:r>
              <a:rPr lang="ru-RU" sz="1100" dirty="0"/>
              <a:t>- освоение учащимися учебного материала урока, умение использовать его в заданных ситуациях</a:t>
            </a:r>
            <a:r>
              <a:rPr lang="ru-RU" sz="110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6334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660</Words>
  <Application>Microsoft Office PowerPoint</Application>
  <PresentationFormat>Экран (16:9)</PresentationFormat>
  <Paragraphs>91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TRANSLATE THE NAMES OF THE FILMS</vt:lpstr>
      <vt:lpstr>TRANSLATE THE NAMES OF THE FILMS</vt:lpstr>
      <vt:lpstr>Презентация PowerPoint</vt:lpstr>
      <vt:lpstr>Презентация PowerPoint</vt:lpstr>
      <vt:lpstr>Презентация PowerPoint</vt:lpstr>
      <vt:lpstr>ТЕХНОЛОГИЧЕСКАЯ КАРТА УРОКА Ф.И.О. учителя: Савельева Ольга Юрьевна Класс: 11 Предмет: английский язык  Оборудование к уроку: УМК Английский язык (Rainbow English) О.В. Афанасьева, И. В. Михеева, К.М. Баранова, 2016г.; листы оценивания (для проведения взаимооценки), презентация, видеопроектор Тема урока: «Talents among us»  Тип урока: комбинированный (говорение, аудирование, чтение) с ведущим речевым видом деятельности – говорение. Формы работы: индивидуальная, фронтальная, групповая Цель урока: совершенствование всех видов речевой деятельности, расширение лингво-страноведческих знаний обучающихся и активизация ранее пройденного материала по теме “Steps to understanding culture”, умение логически выстраивать монологическую речь, развитие диалогической речи.  ЗАДАЧИ УРОКА Развивающие: Развитие языковой догадки, умения находить нужную информацию, анализировать, систематизировать и делать выводы. Учебные: Практиковать учащихся во всех видах речевой деятельности на иностранном языке (аудировании, говорении, чтении) по теме урока. Воспитательные: Воспитание уважительного отношения к культурным ценностям страны изучаемого языка; развитие умения работать индивидуально и в группе (паре). ПЛАНИРУЕМЫЕ РЕЗУЛЬТАТЫ Личностные: - формирование ответственного отношения к учению, готовности и способности к саморазвитию и самообразованию; - формирование уважительного отношения друг к другу, иному мнению, мировоззрению, иной культуре, языку, традициям другого народа; - формирование мотивации изучения иностранных языков. Метапредметные: Формирование универсальных учебных действий - познавательных, коммуникативных, регулятивных, личностных: - умение самостоятельно ставить и решать новые учебные и познавательные задачи на основе развития познавательных мотивов и интересов;   - умение адекватно оценивать правильность или ошибочность выполнения учебной задачи, ее объективную трудность и собственные возможности ее решения; - умение делать логические выводы, развитие навыков поиска необходимой информации, а также представление ее в форме медиа-контента; - умение организовывать учебное сотрудничество и совместную деятельность с учителем и сверстниками; - умение планировать, выполнять и оценивать свои учебные / коммуникативные действия в соответствии с поставленной задачей. Предметные: - развитие речевой, языковой, социокультурной, страноведческой, коммуникативной, компенсаторной компетенций; - освоение учащимися учебного материала урока, умение использовать его в заданных ситуациях.</vt:lpstr>
      <vt:lpstr>ХАРАКТЕРИСТИКА ЭТАПОВ УРОКА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Gigabyte</cp:lastModifiedBy>
  <cp:revision>34</cp:revision>
  <dcterms:created xsi:type="dcterms:W3CDTF">2018-11-04T14:26:42Z</dcterms:created>
  <dcterms:modified xsi:type="dcterms:W3CDTF">2020-01-06T15:14:26Z</dcterms:modified>
</cp:coreProperties>
</file>